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1"/>
  </p:notes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4630400" cy="8229600"/>
  <p:notesSz cx="8229600" cy="146304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Inter" panose="020B0604020202020204" charset="0"/>
      <p:regular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71" d="100"/>
          <a:sy n="71" d="100"/>
        </p:scale>
        <p:origin x="46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4474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0">
            <a:extLst>
              <a:ext uri="{FF2B5EF4-FFF2-40B4-BE49-F238E27FC236}">
                <a16:creationId xmlns:a16="http://schemas.microsoft.com/office/drawing/2014/main" id="{5524B1F9-3F73-4738-9267-6C30B30BE12F}"/>
              </a:ext>
            </a:extLst>
          </p:cNvPr>
          <p:cNvSpPr/>
          <p:nvPr/>
        </p:nvSpPr>
        <p:spPr>
          <a:xfrm>
            <a:off x="1870692" y="1899811"/>
            <a:ext cx="10889015" cy="38981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6100"/>
              </a:lnSpc>
              <a:buNone/>
            </a:pPr>
            <a:r>
              <a:rPr lang="en-US" sz="4900" b="1" dirty="0" err="1">
                <a:solidFill>
                  <a:srgbClr val="F95F88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Мобильное</a:t>
            </a:r>
            <a:r>
              <a:rPr lang="en-US" sz="4900" b="1" dirty="0">
                <a:solidFill>
                  <a:srgbClr val="F95F88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 </a:t>
            </a:r>
            <a:r>
              <a:rPr lang="en-US" sz="4900" b="1" dirty="0" err="1">
                <a:solidFill>
                  <a:srgbClr val="F95F88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приложение</a:t>
            </a:r>
            <a:r>
              <a:rPr lang="en-US" sz="4900" b="1" dirty="0">
                <a:solidFill>
                  <a:srgbClr val="F95F88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 "</a:t>
            </a:r>
            <a:r>
              <a:rPr lang="en-US" sz="4900" b="1" dirty="0" err="1">
                <a:solidFill>
                  <a:srgbClr val="F95F88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Школы</a:t>
            </a:r>
            <a:r>
              <a:rPr lang="en-US" sz="4900" b="1" dirty="0">
                <a:solidFill>
                  <a:srgbClr val="F95F88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 </a:t>
            </a:r>
            <a:r>
              <a:rPr lang="en-US" sz="4900" b="1" dirty="0" err="1">
                <a:solidFill>
                  <a:srgbClr val="F95F88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Таджикистана</a:t>
            </a:r>
            <a:r>
              <a:rPr lang="en-US" sz="4900" b="1" dirty="0">
                <a:solidFill>
                  <a:srgbClr val="F95F88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": </a:t>
            </a:r>
            <a:r>
              <a:rPr lang="en-US" sz="4900" b="1" dirty="0" err="1">
                <a:solidFill>
                  <a:srgbClr val="F95F88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Ваш</a:t>
            </a:r>
            <a:r>
              <a:rPr lang="en-US" sz="4900" b="1" dirty="0">
                <a:solidFill>
                  <a:srgbClr val="F95F88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 </a:t>
            </a:r>
            <a:r>
              <a:rPr lang="en-US" sz="4900" b="1" dirty="0" err="1">
                <a:solidFill>
                  <a:srgbClr val="F95F88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навигатор</a:t>
            </a:r>
            <a:r>
              <a:rPr lang="en-US" sz="4900" b="1" dirty="0">
                <a:solidFill>
                  <a:srgbClr val="F95F88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 в </a:t>
            </a:r>
            <a:r>
              <a:rPr lang="en-US" sz="4900" b="1" dirty="0" err="1">
                <a:solidFill>
                  <a:srgbClr val="F95F88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образовании</a:t>
            </a:r>
            <a:endParaRPr lang="en-US" sz="4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1">
            <a:extLst>
              <a:ext uri="{FF2B5EF4-FFF2-40B4-BE49-F238E27FC236}">
                <a16:creationId xmlns:a16="http://schemas.microsoft.com/office/drawing/2014/main" id="{9DEC5C19-8137-43CE-A156-2E083B147052}"/>
              </a:ext>
            </a:extLst>
          </p:cNvPr>
          <p:cNvSpPr/>
          <p:nvPr/>
        </p:nvSpPr>
        <p:spPr>
          <a:xfrm>
            <a:off x="8950362" y="6647132"/>
            <a:ext cx="707077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Создатель проекта: </a:t>
            </a:r>
            <a:r>
              <a:rPr lang="ru-RU" sz="2400" dirty="0" err="1">
                <a:solidFill>
                  <a:schemeClr val="accent1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Райимбердиева</a:t>
            </a:r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Р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.</a:t>
            </a:r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Н</a:t>
            </a:r>
            <a:endParaRPr lang="en-US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046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3194566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Приложение помогает легко найти и выбрать школу в Таджикистане. Включает данные о школах, их отзывах и языках обучения.</a:t>
            </a:r>
            <a:endParaRPr lang="en-US" sz="3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912614" y="6856928"/>
            <a:ext cx="125135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dirty="0">
                <a:solidFill>
                  <a:srgbClr val="FFFFFF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РР</a:t>
            </a:r>
            <a:endParaRPr lang="en-US" sz="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314575"/>
            <a:ext cx="13042821" cy="15592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6100"/>
              </a:lnSpc>
              <a:buNone/>
            </a:pPr>
            <a:r>
              <a:rPr lang="en-US" sz="4900" b="1" dirty="0">
                <a:solidFill>
                  <a:srgbClr val="F95F88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Геолокация школ: Найдите школу рядом с вами</a:t>
            </a:r>
            <a:endParaRPr lang="en-US" sz="4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4418052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Интерактивная карта с поиском по городу и району.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90" y="4985028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Маршруты пешком, на авто и общественным транспортом.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7599521" y="4293275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85% родителей выбирают школу в радиусе 5 км от дома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7599521" y="5098375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Удобно планировать маршрут до школы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080022"/>
            <a:ext cx="13042821" cy="15592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6100"/>
              </a:lnSpc>
              <a:buNone/>
            </a:pPr>
            <a:r>
              <a:rPr lang="en-US" sz="4900" b="1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Гимназия №24, Худжанд: Пример школы в приложении</a:t>
            </a:r>
            <a:endParaRPr lang="en-US" sz="4900" dirty="0"/>
          </a:p>
        </p:txBody>
      </p:sp>
      <p:sp>
        <p:nvSpPr>
          <p:cNvPr id="3" name="Text 1"/>
          <p:cNvSpPr/>
          <p:nvPr/>
        </p:nvSpPr>
        <p:spPr>
          <a:xfrm>
            <a:off x="793790" y="4206240"/>
            <a:ext cx="3733562" cy="3899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r>
              <a:rPr lang="en-US" sz="2450" b="1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Адрес и расположение</a:t>
            </a:r>
            <a:endParaRPr lang="en-US" sz="2450" dirty="0"/>
          </a:p>
        </p:txBody>
      </p:sp>
      <p:sp>
        <p:nvSpPr>
          <p:cNvPr id="4" name="Text 2"/>
          <p:cNvSpPr/>
          <p:nvPr/>
        </p:nvSpPr>
        <p:spPr>
          <a:xfrm>
            <a:off x="793790" y="4822984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Город Худжанд, ул. Центральная, 24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5389959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Координаты: 40.2833° N, 69.6310° E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599521" y="4206240"/>
            <a:ext cx="3118842" cy="3899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r>
              <a:rPr lang="en-US" sz="2450" b="1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Удобства</a:t>
            </a:r>
            <a:endParaRPr lang="en-US" sz="2450" dirty="0"/>
          </a:p>
        </p:txBody>
      </p:sp>
      <p:sp>
        <p:nvSpPr>
          <p:cNvPr id="7" name="Text 5"/>
          <p:cNvSpPr/>
          <p:nvPr/>
        </p:nvSpPr>
        <p:spPr>
          <a:xfrm>
            <a:off x="7599521" y="4822984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Современные классы и спортивный зал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7599521" y="5265182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Просторный актовый зал для мероприятий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599521" y="5707380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Фото и видео внутри приложения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842367"/>
            <a:ext cx="7556421" cy="23388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6100"/>
              </a:lnSpc>
              <a:buNone/>
            </a:pPr>
            <a:r>
              <a:rPr lang="en-US" sz="4900" b="1" dirty="0">
                <a:solidFill>
                  <a:srgbClr val="F95F88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Оценка и отзывы: Мнение родителей и учеников</a:t>
            </a:r>
            <a:endParaRPr lang="en-US" sz="4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6280190" y="352139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7017306" y="3599259"/>
            <a:ext cx="2899410" cy="3899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r>
              <a:rPr lang="en-US" sz="2450" b="1" dirty="0">
                <a:solidFill>
                  <a:srgbClr val="272525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Рейтинг школ</a:t>
            </a:r>
            <a:endParaRPr lang="en-US" sz="2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7017306" y="4125278"/>
            <a:ext cx="289941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Оценка от 1 до 5 звезд на основе отзывов.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10200203" y="352139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0937319" y="3599259"/>
            <a:ext cx="2899410" cy="7798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r>
              <a:rPr lang="en-US" sz="2450" b="1" dirty="0">
                <a:solidFill>
                  <a:srgbClr val="272525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Отзывы пользователей</a:t>
            </a:r>
            <a:endParaRPr lang="en-US" sz="2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10937319" y="4515207"/>
            <a:ext cx="289941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Мнения учеников и родителей помогают сделать выбор.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6280190" y="605754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7017306" y="6135410"/>
            <a:ext cx="3118842" cy="3899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r>
              <a:rPr lang="en-US" sz="2450" b="1" dirty="0">
                <a:solidFill>
                  <a:srgbClr val="272525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Пример рейтинга</a:t>
            </a:r>
            <a:endParaRPr lang="en-US" sz="2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7017306" y="6661428"/>
            <a:ext cx="681930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Гимназия №24 имеет рейтинг 4.5 из 5 на основе 150+ отзывов.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3126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43414" y="505539"/>
            <a:ext cx="7857173" cy="12637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950"/>
              </a:lnSpc>
              <a:buNone/>
            </a:pPr>
            <a:r>
              <a:rPr lang="en-US" sz="3950" b="1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Доступное образование на разных языках</a:t>
            </a:r>
            <a:endParaRPr lang="en-US" sz="3950" dirty="0"/>
          </a:p>
        </p:txBody>
      </p:sp>
      <p:sp>
        <p:nvSpPr>
          <p:cNvPr id="4" name="Shape 1"/>
          <p:cNvSpPr/>
          <p:nvPr/>
        </p:nvSpPr>
        <p:spPr>
          <a:xfrm>
            <a:off x="643414" y="2045018"/>
            <a:ext cx="7857173" cy="1819870"/>
          </a:xfrm>
          <a:prstGeom prst="roundRect">
            <a:avLst>
              <a:gd name="adj" fmla="val 4243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834866" y="2236470"/>
            <a:ext cx="2527697" cy="3158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Языки обучения</a:t>
            </a:r>
            <a:endParaRPr lang="en-US" sz="1950" dirty="0"/>
          </a:p>
        </p:txBody>
      </p:sp>
      <p:sp>
        <p:nvSpPr>
          <p:cNvPr id="6" name="Text 3"/>
          <p:cNvSpPr/>
          <p:nvPr/>
        </p:nvSpPr>
        <p:spPr>
          <a:xfrm>
            <a:off x="834866" y="2662595"/>
            <a:ext cx="7474268" cy="2940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300"/>
              </a:lnSpc>
              <a:buSzPct val="100000"/>
              <a:buChar char="•"/>
            </a:pPr>
            <a:r>
              <a:rPr lang="en-US" sz="1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Таджикский</a:t>
            </a:r>
            <a:endParaRPr lang="en-US" sz="1400" dirty="0"/>
          </a:p>
        </p:txBody>
      </p:sp>
      <p:sp>
        <p:nvSpPr>
          <p:cNvPr id="7" name="Text 4"/>
          <p:cNvSpPr/>
          <p:nvPr/>
        </p:nvSpPr>
        <p:spPr>
          <a:xfrm>
            <a:off x="834866" y="3020973"/>
            <a:ext cx="7474268" cy="2940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300"/>
              </a:lnSpc>
              <a:buSzPct val="100000"/>
              <a:buChar char="•"/>
            </a:pPr>
            <a:r>
              <a:rPr lang="en-US" sz="1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Русский</a:t>
            </a:r>
            <a:endParaRPr lang="en-US" sz="1400" dirty="0"/>
          </a:p>
        </p:txBody>
      </p:sp>
      <p:sp>
        <p:nvSpPr>
          <p:cNvPr id="8" name="Text 5"/>
          <p:cNvSpPr/>
          <p:nvPr/>
        </p:nvSpPr>
        <p:spPr>
          <a:xfrm>
            <a:off x="834866" y="3379351"/>
            <a:ext cx="7474268" cy="2940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300"/>
              </a:lnSpc>
              <a:buSzPct val="100000"/>
              <a:buChar char="•"/>
            </a:pPr>
            <a:r>
              <a:rPr lang="en-US" sz="1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Английский</a:t>
            </a:r>
            <a:endParaRPr lang="en-US" sz="1400" dirty="0"/>
          </a:p>
        </p:txBody>
      </p:sp>
      <p:sp>
        <p:nvSpPr>
          <p:cNvPr id="9" name="Shape 6"/>
          <p:cNvSpPr/>
          <p:nvPr/>
        </p:nvSpPr>
        <p:spPr>
          <a:xfrm>
            <a:off x="643414" y="4048720"/>
            <a:ext cx="7857173" cy="1103114"/>
          </a:xfrm>
          <a:prstGeom prst="roundRect">
            <a:avLst>
              <a:gd name="adj" fmla="val 7000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834866" y="4240173"/>
            <a:ext cx="2527697" cy="3158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Гимназия №24</a:t>
            </a:r>
            <a:endParaRPr lang="en-US" sz="1950" dirty="0"/>
          </a:p>
        </p:txBody>
      </p:sp>
      <p:sp>
        <p:nvSpPr>
          <p:cNvPr id="11" name="Text 8"/>
          <p:cNvSpPr/>
          <p:nvPr/>
        </p:nvSpPr>
        <p:spPr>
          <a:xfrm>
            <a:off x="834866" y="4666297"/>
            <a:ext cx="7474268" cy="2940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Обучение на таджикском и русском языках.</a:t>
            </a:r>
            <a:endParaRPr lang="en-US" sz="1400" dirty="0"/>
          </a:p>
        </p:txBody>
      </p:sp>
      <p:sp>
        <p:nvSpPr>
          <p:cNvPr id="12" name="Shape 9"/>
          <p:cNvSpPr/>
          <p:nvPr/>
        </p:nvSpPr>
        <p:spPr>
          <a:xfrm>
            <a:off x="643414" y="5335667"/>
            <a:ext cx="7857173" cy="1103114"/>
          </a:xfrm>
          <a:prstGeom prst="roundRect">
            <a:avLst>
              <a:gd name="adj" fmla="val 7000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834866" y="5527119"/>
            <a:ext cx="2527697" cy="3158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Дополнительно</a:t>
            </a:r>
            <a:endParaRPr lang="en-US" sz="1950" dirty="0"/>
          </a:p>
        </p:txBody>
      </p:sp>
      <p:sp>
        <p:nvSpPr>
          <p:cNvPr id="14" name="Text 11"/>
          <p:cNvSpPr/>
          <p:nvPr/>
        </p:nvSpPr>
        <p:spPr>
          <a:xfrm>
            <a:off x="834866" y="5953244"/>
            <a:ext cx="7474268" cy="2940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Английский, немецкий и французский языковые курсы.</a:t>
            </a:r>
            <a:endParaRPr lang="en-US" sz="1400" dirty="0"/>
          </a:p>
        </p:txBody>
      </p:sp>
      <p:sp>
        <p:nvSpPr>
          <p:cNvPr id="15" name="Shape 12"/>
          <p:cNvSpPr/>
          <p:nvPr/>
        </p:nvSpPr>
        <p:spPr>
          <a:xfrm>
            <a:off x="643414" y="6622613"/>
            <a:ext cx="7857173" cy="1103114"/>
          </a:xfrm>
          <a:prstGeom prst="roundRect">
            <a:avLst>
              <a:gd name="adj" fmla="val 7000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834866" y="6814066"/>
            <a:ext cx="3230761" cy="3158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Потребности родителей</a:t>
            </a:r>
            <a:endParaRPr lang="en-US" sz="1950" dirty="0"/>
          </a:p>
        </p:txBody>
      </p:sp>
      <p:sp>
        <p:nvSpPr>
          <p:cNvPr id="17" name="Text 14"/>
          <p:cNvSpPr/>
          <p:nvPr/>
        </p:nvSpPr>
        <p:spPr>
          <a:xfrm>
            <a:off x="834866" y="7240191"/>
            <a:ext cx="7474268" cy="2940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45% ищут школы с углубленным изучением иностранных языков.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445419"/>
            <a:ext cx="12425363" cy="779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6100"/>
              </a:lnSpc>
              <a:buNone/>
            </a:pPr>
            <a:r>
              <a:rPr lang="en-US" sz="4900" b="1" dirty="0">
                <a:solidFill>
                  <a:srgbClr val="F95F88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Фотогалерея: Увидьте школу изнутри</a:t>
            </a:r>
            <a:endParaRPr lang="en-US" sz="4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678668"/>
            <a:ext cx="4158615" cy="257020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5532358"/>
            <a:ext cx="3125510" cy="3899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r>
              <a:rPr lang="en-US" sz="2450" b="1" dirty="0">
                <a:solidFill>
                  <a:srgbClr val="272525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Классные комнаты</a:t>
            </a:r>
            <a:endParaRPr lang="en-US" sz="2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93790" y="6058376"/>
            <a:ext cx="415861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Просторные и оборудованные для комфортного обучения.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5893" y="2678668"/>
            <a:ext cx="4158615" cy="2570202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35893" y="5532358"/>
            <a:ext cx="3827264" cy="3899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r>
              <a:rPr lang="en-US" sz="2450" b="1" dirty="0">
                <a:solidFill>
                  <a:srgbClr val="272525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Спортивные площадки</a:t>
            </a:r>
            <a:endParaRPr lang="en-US" sz="2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5235893" y="6058376"/>
            <a:ext cx="415861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Современное оборудование для физического воспитания.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7995" y="2678668"/>
            <a:ext cx="4158615" cy="2570202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677995" y="5532358"/>
            <a:ext cx="3118842" cy="3899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r>
              <a:rPr lang="en-US" sz="2450" b="1" dirty="0">
                <a:solidFill>
                  <a:srgbClr val="272525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Мероприятия</a:t>
            </a:r>
            <a:endParaRPr lang="en-US" sz="2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9677995" y="6058376"/>
            <a:ext cx="415861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Фото праздников и достижений учащихся.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97587" y="888087"/>
            <a:ext cx="7748826" cy="13704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350"/>
              </a:lnSpc>
              <a:buNone/>
            </a:pPr>
            <a:r>
              <a:rPr lang="en-US" sz="4300" b="1" dirty="0">
                <a:solidFill>
                  <a:srgbClr val="F95F88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Расширенные возможности приложения</a:t>
            </a:r>
            <a:endParaRPr lang="en-US" sz="4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587" y="2557463"/>
            <a:ext cx="996553" cy="1195983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993106" y="2756773"/>
            <a:ext cx="2740819" cy="3425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50" b="1" dirty="0">
                <a:solidFill>
                  <a:srgbClr val="272525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Уведомления</a:t>
            </a:r>
            <a:endParaRPr lang="en-US" sz="2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1993106" y="3218855"/>
            <a:ext cx="6453307" cy="318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Новости и изменения расписания в реальном времени.</a:t>
            </a:r>
            <a:endParaRPr lang="en-US" sz="1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587" y="3753445"/>
            <a:ext cx="996553" cy="1195983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993106" y="3952756"/>
            <a:ext cx="3621405" cy="3425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50" b="1" dirty="0">
                <a:solidFill>
                  <a:srgbClr val="272525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Связь с администрацией</a:t>
            </a:r>
            <a:endParaRPr lang="en-US" sz="2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4"/>
          <p:cNvSpPr/>
          <p:nvPr/>
        </p:nvSpPr>
        <p:spPr>
          <a:xfrm>
            <a:off x="1993106" y="4414838"/>
            <a:ext cx="6453307" cy="318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Прямой чат для вопросов и обратной связи.</a:t>
            </a:r>
            <a:endParaRPr lang="en-US" sz="1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587" y="4949428"/>
            <a:ext cx="996553" cy="1195983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993106" y="5148739"/>
            <a:ext cx="3650813" cy="3425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50" b="1" dirty="0">
                <a:solidFill>
                  <a:srgbClr val="272525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Информация о педагогах</a:t>
            </a:r>
            <a:endParaRPr lang="en-US" sz="2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6"/>
          <p:cNvSpPr/>
          <p:nvPr/>
        </p:nvSpPr>
        <p:spPr>
          <a:xfrm>
            <a:off x="1993106" y="5610820"/>
            <a:ext cx="6453307" cy="318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Квалификация и рейтинги учителей на базе 2500+ оценок.</a:t>
            </a:r>
            <a:endParaRPr lang="en-US" sz="1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587" y="6145411"/>
            <a:ext cx="996553" cy="1195983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993106" y="6344722"/>
            <a:ext cx="3953351" cy="3425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50" b="1" dirty="0">
                <a:solidFill>
                  <a:srgbClr val="272525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Активность пользователей</a:t>
            </a:r>
            <a:endParaRPr lang="en-US" sz="2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8"/>
          <p:cNvSpPr/>
          <p:nvPr/>
        </p:nvSpPr>
        <p:spPr>
          <a:xfrm>
            <a:off x="1993106" y="6806803"/>
            <a:ext cx="6453307" cy="318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Более 10,000 активных пользователей ежемесячно.</a:t>
            </a:r>
            <a:endParaRPr lang="en-US" sz="1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634008"/>
            <a:ext cx="7556421" cy="31184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6100"/>
              </a:lnSpc>
              <a:buNone/>
            </a:pPr>
            <a:r>
              <a:rPr lang="en-US" sz="4900" b="1" dirty="0">
                <a:solidFill>
                  <a:srgbClr val="F95F88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"Школы Таджикистана": Образование в ваших руках</a:t>
            </a:r>
            <a:endParaRPr lang="en-US" sz="4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793790" y="4092654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530906" y="4170521"/>
            <a:ext cx="2899410" cy="7798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r>
              <a:rPr lang="en-US" sz="2450" b="1" dirty="0">
                <a:solidFill>
                  <a:srgbClr val="272525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Скачайте приложение</a:t>
            </a:r>
            <a:endParaRPr lang="en-US" sz="2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1530906" y="5086469"/>
            <a:ext cx="289941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Доступно в App Store и Google Play.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4713803" y="4092654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450919" y="4170521"/>
            <a:ext cx="2899410" cy="7798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r>
              <a:rPr lang="en-US" sz="2450" b="1" dirty="0">
                <a:solidFill>
                  <a:srgbClr val="272525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Поддержите родителей</a:t>
            </a:r>
            <a:endParaRPr lang="en-US" sz="2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5450919" y="5086469"/>
            <a:ext cx="289941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Помогите сделать правильный выбор для детей.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793790" y="6628805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530906" y="6706672"/>
            <a:ext cx="3767733" cy="3899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r>
              <a:rPr lang="en-US" sz="2450" b="1" dirty="0">
                <a:solidFill>
                  <a:srgbClr val="272525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Будьте на шаг впереди</a:t>
            </a:r>
            <a:endParaRPr lang="en-US" sz="2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1530906" y="7232690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Воспользуйтесь всеми возможностями приложения!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331</Words>
  <Application>Microsoft Office PowerPoint</Application>
  <PresentationFormat>Произвольный</PresentationFormat>
  <Paragraphs>66</Paragraphs>
  <Slides>9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Inter Medium</vt:lpstr>
      <vt:lpstr>Petrona Bold</vt:lpstr>
      <vt:lpstr>Calibri</vt:lpstr>
      <vt:lpstr>Inter</vt:lpstr>
      <vt:lpstr>Arial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User</cp:lastModifiedBy>
  <cp:revision>4</cp:revision>
  <dcterms:created xsi:type="dcterms:W3CDTF">2025-05-14T17:35:54Z</dcterms:created>
  <dcterms:modified xsi:type="dcterms:W3CDTF">2025-05-15T04:24:11Z</dcterms:modified>
</cp:coreProperties>
</file>